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2" r:id="rId1"/>
  </p:sldMasterIdLst>
  <p:notesMasterIdLst>
    <p:notesMasterId r:id="rId27"/>
  </p:notesMasterIdLst>
  <p:sldIdLst>
    <p:sldId id="256" r:id="rId2"/>
    <p:sldId id="288" r:id="rId3"/>
    <p:sldId id="289" r:id="rId4"/>
    <p:sldId id="264" r:id="rId5"/>
    <p:sldId id="263" r:id="rId6"/>
    <p:sldId id="267" r:id="rId7"/>
    <p:sldId id="268" r:id="rId8"/>
    <p:sldId id="261" r:id="rId9"/>
    <p:sldId id="258" r:id="rId10"/>
    <p:sldId id="283" r:id="rId11"/>
    <p:sldId id="257" r:id="rId12"/>
    <p:sldId id="290" r:id="rId13"/>
    <p:sldId id="274" r:id="rId14"/>
    <p:sldId id="286" r:id="rId15"/>
    <p:sldId id="276" r:id="rId16"/>
    <p:sldId id="259" r:id="rId17"/>
    <p:sldId id="282" r:id="rId18"/>
    <p:sldId id="275" r:id="rId19"/>
    <p:sldId id="278" r:id="rId20"/>
    <p:sldId id="291" r:id="rId21"/>
    <p:sldId id="279" r:id="rId22"/>
    <p:sldId id="285" r:id="rId23"/>
    <p:sldId id="280" r:id="rId24"/>
    <p:sldId id="281" r:id="rId25"/>
    <p:sldId id="28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576" autoAdjust="0"/>
  </p:normalViewPr>
  <p:slideViewPr>
    <p:cSldViewPr snapToGrid="0" snapToObjects="1">
      <p:cViewPr varScale="1">
        <p:scale>
          <a:sx n="104" d="100"/>
          <a:sy n="104" d="100"/>
        </p:scale>
        <p:origin x="-18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90C87-59C0-694F-B68C-8E29C35B69B5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62F28-F389-2440-B61E-1841BFBBD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46438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Important</a:t>
            </a:r>
            <a:r>
              <a:rPr lang="en-US" baseline="0" dirty="0" smtClean="0"/>
              <a:t> to always ask this question – if you think there is any chance we are dealing w/ acute – it needs rapid evaluation</a:t>
            </a:r>
          </a:p>
          <a:p>
            <a:r>
              <a:rPr lang="en-US" baseline="0" dirty="0" smtClean="0"/>
              <a:t>Important to recognize that even in CKD – each episode of Acute can lead to more irrevocable damage – WHOLE GOAL in CKD is to slow progression and minimize harm (harm-reduction model)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62F28-F389-2440-B61E-1841BFBBDED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324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Right now there is a lot of disease out there that is not detected b/c no clinical</a:t>
            </a:r>
            <a:r>
              <a:rPr lang="en-US" baseline="0" dirty="0" smtClean="0"/>
              <a:t> manifestations until advanced.  Most people probably don’t know they have kidney disease.  Age is still biggest predictor.  SCORED tool includes following questions w/ scores</a:t>
            </a:r>
          </a:p>
          <a:p>
            <a:r>
              <a:rPr lang="en-US" baseline="0" dirty="0" smtClean="0"/>
              <a:t>Age 50-59 2pts</a:t>
            </a:r>
          </a:p>
          <a:p>
            <a:r>
              <a:rPr lang="en-US" baseline="0" dirty="0" smtClean="0"/>
              <a:t>60-69 3 </a:t>
            </a:r>
            <a:r>
              <a:rPr lang="en-US" baseline="0" dirty="0" err="1" smtClean="0"/>
              <a:t>pts</a:t>
            </a:r>
            <a:endParaRPr lang="en-US" baseline="0" dirty="0" smtClean="0"/>
          </a:p>
          <a:p>
            <a:r>
              <a:rPr lang="en-US" baseline="0" dirty="0" smtClean="0"/>
              <a:t>70+ 4 </a:t>
            </a:r>
            <a:r>
              <a:rPr lang="en-US" baseline="0" dirty="0" err="1" smtClean="0"/>
              <a:t>pts</a:t>
            </a:r>
            <a:endParaRPr lang="en-US" baseline="0" dirty="0" smtClean="0"/>
          </a:p>
          <a:p>
            <a:r>
              <a:rPr lang="en-US" baseline="0" dirty="0" smtClean="0"/>
              <a:t>Woman 1pt</a:t>
            </a:r>
          </a:p>
          <a:p>
            <a:r>
              <a:rPr lang="en-US" baseline="0" dirty="0" smtClean="0"/>
              <a:t>Anemia 1 </a:t>
            </a:r>
            <a:r>
              <a:rPr lang="en-US" baseline="0" dirty="0" err="1" smtClean="0"/>
              <a:t>pt</a:t>
            </a:r>
            <a:endParaRPr lang="en-US" baseline="0" dirty="0" smtClean="0"/>
          </a:p>
          <a:p>
            <a:r>
              <a:rPr lang="en-US" baseline="0" dirty="0" smtClean="0"/>
              <a:t>High blood pressure 1pt</a:t>
            </a:r>
          </a:p>
          <a:p>
            <a:r>
              <a:rPr lang="en-US" baseline="0" dirty="0" smtClean="0"/>
              <a:t>Diabetic 1 </a:t>
            </a:r>
            <a:r>
              <a:rPr lang="en-US" baseline="0" dirty="0" err="1" smtClean="0"/>
              <a:t>pt</a:t>
            </a:r>
            <a:endParaRPr lang="en-US" baseline="0" dirty="0" smtClean="0"/>
          </a:p>
          <a:p>
            <a:r>
              <a:rPr lang="en-US" baseline="0" dirty="0" smtClean="0"/>
              <a:t>CVD 1 </a:t>
            </a:r>
            <a:r>
              <a:rPr lang="en-US" baseline="0" dirty="0" err="1" smtClean="0"/>
              <a:t>pt</a:t>
            </a:r>
            <a:endParaRPr lang="en-US" baseline="0" dirty="0" smtClean="0"/>
          </a:p>
          <a:p>
            <a:r>
              <a:rPr lang="en-US" baseline="0" dirty="0" err="1" smtClean="0"/>
              <a:t>ChF</a:t>
            </a:r>
            <a:r>
              <a:rPr lang="en-US" baseline="0" dirty="0" smtClean="0"/>
              <a:t> 1 </a:t>
            </a:r>
            <a:r>
              <a:rPr lang="en-US" baseline="0" dirty="0" err="1" smtClean="0"/>
              <a:t>pt</a:t>
            </a:r>
            <a:endParaRPr lang="en-US" baseline="0" dirty="0" smtClean="0"/>
          </a:p>
          <a:p>
            <a:r>
              <a:rPr lang="en-US" baseline="0" dirty="0" smtClean="0"/>
              <a:t>“circulation dx in legs 1pt</a:t>
            </a:r>
          </a:p>
          <a:p>
            <a:r>
              <a:rPr lang="en-US" baseline="0" dirty="0" smtClean="0"/>
              <a:t>Protein in urine 1pt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62F28-F389-2440-B61E-1841BFBBDED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0013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Refer</a:t>
            </a:r>
            <a:r>
              <a:rPr lang="en-US" baseline="0" dirty="0" smtClean="0"/>
              <a:t> to hand out for diagnosis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62F28-F389-2440-B61E-1841BFBBDED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81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search for the holy grail?</a:t>
            </a:r>
          </a:p>
          <a:p>
            <a:r>
              <a:rPr lang="en-US" baseline="0" dirty="0" smtClean="0"/>
              <a:t>Do you think it is a primary disease or secondary disease?</a:t>
            </a:r>
          </a:p>
          <a:p>
            <a:r>
              <a:rPr lang="en-US" baseline="0" dirty="0" smtClean="0"/>
              <a:t>Do you think it might be a steroid/</a:t>
            </a:r>
            <a:r>
              <a:rPr lang="en-US" baseline="0" dirty="0" err="1" smtClean="0"/>
              <a:t>immunomodularoter</a:t>
            </a:r>
            <a:r>
              <a:rPr lang="en-US" baseline="0" dirty="0" smtClean="0"/>
              <a:t> responsive condition w/ reversibility still in play?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62F28-F389-2440-B61E-1841BFBBDED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30740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Bone disease  - renal </a:t>
            </a:r>
            <a:r>
              <a:rPr lang="en-US" dirty="0" err="1" smtClean="0"/>
              <a:t>osteodysdrophy</a:t>
            </a:r>
            <a:r>
              <a:rPr lang="en-US" dirty="0" smtClean="0"/>
              <a:t>; </a:t>
            </a:r>
            <a:r>
              <a:rPr lang="en-US" dirty="0" err="1" smtClean="0"/>
              <a:t>osteitis</a:t>
            </a:r>
            <a:r>
              <a:rPr lang="en-US" dirty="0" smtClean="0"/>
              <a:t> </a:t>
            </a:r>
            <a:r>
              <a:rPr lang="en-US" dirty="0" err="1" smtClean="0"/>
              <a:t>fibrosa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cystica</a:t>
            </a:r>
            <a:r>
              <a:rPr lang="en-US" baseline="0" dirty="0" smtClean="0"/>
              <a:t>; </a:t>
            </a:r>
            <a:r>
              <a:rPr lang="en-US" baseline="0" dirty="0" err="1" smtClean="0"/>
              <a:t>osteomalacia</a:t>
            </a:r>
            <a:r>
              <a:rPr lang="en-US" baseline="0" dirty="0" smtClean="0"/>
              <a:t>; </a:t>
            </a:r>
            <a:r>
              <a:rPr lang="en-US" baseline="0" dirty="0" err="1" smtClean="0"/>
              <a:t>adynamic</a:t>
            </a:r>
            <a:r>
              <a:rPr lang="en-US" baseline="0" dirty="0" smtClean="0"/>
              <a:t> bone disease; mixed uremic </a:t>
            </a:r>
            <a:r>
              <a:rPr lang="en-US" baseline="0" dirty="0" err="1" smtClean="0"/>
              <a:t>osteodystrophy</a:t>
            </a:r>
            <a:r>
              <a:rPr lang="en-US" baseline="0" dirty="0" smtClean="0"/>
              <a:t>; osteoporosis; </a:t>
            </a:r>
            <a:r>
              <a:rPr lang="en-US" baseline="0" dirty="0" err="1" smtClean="0"/>
              <a:t>amylodosis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62F28-F389-2440-B61E-1841BFBBDED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9217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HYPER</a:t>
            </a:r>
            <a:r>
              <a:rPr lang="en-US" baseline="0" dirty="0" smtClean="0"/>
              <a:t>KALEMIA – DIETARY RESTREICTION; LOOP DIURETIC; SODIUM BICARBONATE; SODIUM POLYSTYRENE SULFONATE</a:t>
            </a:r>
          </a:p>
          <a:p>
            <a:r>
              <a:rPr lang="en-US" baseline="0" dirty="0" smtClean="0"/>
              <a:t>HYPERPHOSPHOTEMIA – PHOSPHATE BINDERS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62F28-F389-2440-B61E-1841BFBBDED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72332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8F8F-F4A3-FD48-8474-8B28BD25F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8F8F-F4A3-FD48-8474-8B28BD25F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8F8F-F4A3-FD48-8474-8B28BD25F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028F8F-F4A3-FD48-8474-8B28BD25F9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8F8F-F4A3-FD48-8474-8B28BD25F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8F8F-F4A3-FD48-8474-8B28BD25F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8F8F-F4A3-FD48-8474-8B28BD25F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8F8F-F4A3-FD48-8474-8B28BD25F9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028F8F-F4A3-FD48-8474-8B28BD25F9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B118E82-A616-5244-87D3-74421319FB0C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D9028F8F-F4A3-FD48-8474-8B28BD25F9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aralevin/Dropbox/Screenshots/Screenshot%202014-02-02%2019.34.44.pn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aralevin/Downloads/Screenshot%202014-02-03%2022.19.48.pn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localhost/Users/saralevin/Desktop/holygrail.jp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aralevin/Dropbox/Screenshots/Screenshot%202014-02-02%2019.20.50.png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6081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SLOW-COOKING THE BEANS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981376"/>
            <a:ext cx="5675921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“Or, how to stop worrying and apply some love to the kidneys”</a:t>
            </a:r>
          </a:p>
          <a:p>
            <a:r>
              <a:rPr lang="en-US" dirty="0" smtClean="0"/>
              <a:t>AN APPROACH TO CKD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70599" y="6258981"/>
            <a:ext cx="1801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SARA KATE LEVIN, MD</a:t>
            </a:r>
          </a:p>
          <a:p>
            <a:r>
              <a:rPr lang="en-US" sz="1400" dirty="0" smtClean="0"/>
              <a:t>JANUARY 2014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360" y="3887531"/>
            <a:ext cx="2805824" cy="23714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31007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Risk Factors -When it isn’t Diabetes?</a:t>
            </a:r>
            <a:endParaRPr lang="en-US" dirty="0"/>
          </a:p>
        </p:txBody>
      </p:sp>
      <p:pic>
        <p:nvPicPr>
          <p:cNvPr id="4" name="Screenshot 2014-02-02 19.34.44.png" descr="/Users/saralevin/Dropbox/Screenshots/Screenshot 2014-02-02 19.34.44.png"/>
          <p:cNvPicPr>
            <a:picLocks noGrp="1" noChangeAspect="1"/>
          </p:cNvPicPr>
          <p:nvPr>
            <p:ph idx="1"/>
          </p:nvPr>
        </p:nvPicPr>
        <p:blipFill>
          <a:blip r:embed="rId2" r:link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48842" r="-48842"/>
          <a:stretch>
            <a:fillRect/>
          </a:stretch>
        </p:blipFill>
        <p:spPr>
          <a:xfrm>
            <a:off x="-850605" y="1788198"/>
            <a:ext cx="9429281" cy="4846277"/>
          </a:xfrm>
        </p:spPr>
      </p:pic>
    </p:spTree>
    <p:extLst>
      <p:ext uri="{BB962C8B-B14F-4D97-AF65-F5344CB8AC3E}">
        <p14:creationId xmlns="" xmlns:p14="http://schemas.microsoft.com/office/powerpoint/2010/main" val="1402915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829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WHEN TO SUSPECT SOMETHING IS WRONG WITH THE BEANS?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41711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SCREENING TOOLS (SCORED survey)</a:t>
            </a:r>
          </a:p>
          <a:p>
            <a:pPr lvl="1"/>
            <a:r>
              <a:rPr lang="en-US" dirty="0" smtClean="0"/>
              <a:t>Patient-initiated</a:t>
            </a:r>
          </a:p>
          <a:p>
            <a:pPr lvl="1"/>
            <a:r>
              <a:rPr lang="en-US" dirty="0" smtClean="0"/>
              <a:t>Score &gt;3 = 20% chance of having CKD</a:t>
            </a:r>
          </a:p>
          <a:p>
            <a:r>
              <a:rPr lang="en-US" dirty="0" smtClean="0"/>
              <a:t>HISTORY</a:t>
            </a:r>
          </a:p>
          <a:p>
            <a:pPr lvl="1"/>
            <a:r>
              <a:rPr lang="en-US" dirty="0" smtClean="0"/>
              <a:t>Family (PCKD; AI; GN)</a:t>
            </a:r>
          </a:p>
          <a:p>
            <a:pPr lvl="1"/>
            <a:r>
              <a:rPr lang="en-US" dirty="0" smtClean="0"/>
              <a:t>Personal (nephrolithiasis; reflux/recurrent </a:t>
            </a:r>
            <a:r>
              <a:rPr lang="en-US" dirty="0" err="1" smtClean="0"/>
              <a:t>infxn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&gt;10 </a:t>
            </a:r>
            <a:r>
              <a:rPr lang="en-US" dirty="0" err="1" smtClean="0"/>
              <a:t>yrs</a:t>
            </a:r>
            <a:r>
              <a:rPr lang="en-US" dirty="0" smtClean="0"/>
              <a:t> DM and/or HTN </a:t>
            </a:r>
          </a:p>
          <a:p>
            <a:r>
              <a:rPr lang="en-US" dirty="0" smtClean="0"/>
              <a:t>CLINICAL</a:t>
            </a:r>
          </a:p>
          <a:p>
            <a:pPr lvl="1"/>
            <a:r>
              <a:rPr lang="en-US" dirty="0" smtClean="0"/>
              <a:t>Edema; Urinary </a:t>
            </a:r>
            <a:r>
              <a:rPr lang="en-US" dirty="0" err="1" smtClean="0"/>
              <a:t>Sxs</a:t>
            </a:r>
            <a:r>
              <a:rPr lang="en-US" dirty="0" smtClean="0"/>
              <a:t>; Change in urinary patterns</a:t>
            </a:r>
          </a:p>
          <a:p>
            <a:r>
              <a:rPr lang="en-US" dirty="0" smtClean="0"/>
              <a:t>ABNORMAL LABS</a:t>
            </a:r>
          </a:p>
          <a:p>
            <a:pPr lvl="1"/>
            <a:r>
              <a:rPr lang="en-US" dirty="0" smtClean="0"/>
              <a:t>Proteinuria (with or without increase </a:t>
            </a:r>
            <a:r>
              <a:rPr lang="en-US" dirty="0" err="1" smtClean="0"/>
              <a:t>creatinine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Increase in </a:t>
            </a:r>
            <a:r>
              <a:rPr lang="en-US" dirty="0" err="1" smtClean="0"/>
              <a:t>creatinine</a:t>
            </a:r>
            <a:r>
              <a:rPr lang="en-US" dirty="0" smtClean="0"/>
              <a:t> (baseline vs. absolute)</a:t>
            </a:r>
          </a:p>
          <a:p>
            <a:r>
              <a:rPr lang="en-US" dirty="0" smtClean="0"/>
              <a:t>IMAGING</a:t>
            </a:r>
          </a:p>
          <a:p>
            <a:pPr lvl="1"/>
            <a:r>
              <a:rPr lang="en-US" dirty="0" smtClean="0"/>
              <a:t>Incidental findings; chronic obstruction/reflux; congenital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966500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Case#1</a:t>
            </a:r>
          </a:p>
          <a:p>
            <a:r>
              <a:rPr lang="en-US" dirty="0" smtClean="0"/>
              <a:t>63 </a:t>
            </a:r>
            <a:r>
              <a:rPr lang="en-US" dirty="0" err="1" smtClean="0"/>
              <a:t>yo</a:t>
            </a:r>
            <a:r>
              <a:rPr lang="en-US" dirty="0" smtClean="0"/>
              <a:t> Woman with 25 yr </a:t>
            </a:r>
            <a:r>
              <a:rPr lang="en-US" dirty="0" err="1" smtClean="0"/>
              <a:t>hx</a:t>
            </a:r>
            <a:r>
              <a:rPr lang="en-US" dirty="0" smtClean="0"/>
              <a:t> of HTN, 15 yr </a:t>
            </a:r>
            <a:r>
              <a:rPr lang="en-US" dirty="0" err="1" smtClean="0"/>
              <a:t>hx</a:t>
            </a:r>
            <a:r>
              <a:rPr lang="en-US" dirty="0" smtClean="0"/>
              <a:t> of DM2 out of care for 10 years – here to re-establish care</a:t>
            </a:r>
          </a:p>
          <a:p>
            <a:endParaRPr lang="en-US" dirty="0" smtClean="0"/>
          </a:p>
          <a:p>
            <a:r>
              <a:rPr lang="en-US" dirty="0" smtClean="0"/>
              <a:t>Case #2</a:t>
            </a:r>
          </a:p>
          <a:p>
            <a:r>
              <a:rPr lang="en-US" dirty="0" smtClean="0"/>
              <a:t>38 </a:t>
            </a:r>
            <a:r>
              <a:rPr lang="en-US" dirty="0" err="1" smtClean="0"/>
              <a:t>yo</a:t>
            </a:r>
            <a:r>
              <a:rPr lang="en-US" dirty="0" smtClean="0"/>
              <a:t> African-American man with </a:t>
            </a:r>
            <a:r>
              <a:rPr lang="en-US" dirty="0" err="1" smtClean="0"/>
              <a:t>hx</a:t>
            </a:r>
            <a:r>
              <a:rPr lang="en-US" dirty="0" smtClean="0"/>
              <a:t> of poorly controlled </a:t>
            </a:r>
            <a:r>
              <a:rPr lang="en-US" dirty="0" err="1" smtClean="0"/>
              <a:t>htn</a:t>
            </a:r>
            <a:r>
              <a:rPr lang="en-US" dirty="0" smtClean="0"/>
              <a:t> since his early 20s with </a:t>
            </a:r>
            <a:r>
              <a:rPr lang="en-US" dirty="0" err="1" smtClean="0"/>
              <a:t>avg</a:t>
            </a:r>
            <a:r>
              <a:rPr lang="en-US" dirty="0" smtClean="0"/>
              <a:t> BPs 150-170/80-100 </a:t>
            </a:r>
          </a:p>
          <a:p>
            <a:endParaRPr lang="en-US" dirty="0" smtClean="0"/>
          </a:p>
          <a:p>
            <a:r>
              <a:rPr lang="en-US" dirty="0" smtClean="0"/>
              <a:t>Case #3</a:t>
            </a:r>
          </a:p>
          <a:p>
            <a:r>
              <a:rPr lang="en-US" dirty="0" smtClean="0"/>
              <a:t>28 </a:t>
            </a:r>
            <a:r>
              <a:rPr lang="en-US" dirty="0" err="1" smtClean="0"/>
              <a:t>yo</a:t>
            </a:r>
            <a:r>
              <a:rPr lang="en-US" dirty="0" smtClean="0"/>
              <a:t> G1P0 13 weeks gestation evaluated in initial prenatal visit to have BP 168/96 and 3+ protein in her urine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APPROACH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/>
              <a:t>Diagnosis (type of kidney disease</a:t>
            </a:r>
            <a:r>
              <a:rPr lang="en-US" b="1" dirty="0" smtClean="0"/>
              <a:t>)</a:t>
            </a:r>
            <a:endParaRPr lang="en-US" b="1" dirty="0"/>
          </a:p>
          <a:p>
            <a:r>
              <a:rPr lang="en-US" b="1" dirty="0" smtClean="0"/>
              <a:t>Comorbid conditions</a:t>
            </a:r>
            <a:endParaRPr lang="en-US" dirty="0"/>
          </a:p>
          <a:p>
            <a:r>
              <a:rPr lang="en-US" b="1" dirty="0"/>
              <a:t>Severity, assessed by level of kidney </a:t>
            </a:r>
            <a:r>
              <a:rPr lang="en-US" b="1" dirty="0" smtClean="0"/>
              <a:t>function</a:t>
            </a:r>
            <a:endParaRPr lang="en-US" dirty="0"/>
          </a:p>
          <a:p>
            <a:r>
              <a:rPr lang="en-US" b="1" dirty="0"/>
              <a:t>Complications, related to level of kidney </a:t>
            </a:r>
            <a:r>
              <a:rPr lang="en-US" b="1" dirty="0" smtClean="0"/>
              <a:t>function</a:t>
            </a:r>
            <a:endParaRPr lang="en-US" dirty="0"/>
          </a:p>
          <a:p>
            <a:r>
              <a:rPr lang="en-US" b="1" dirty="0"/>
              <a:t>Risk for loss of kidney </a:t>
            </a:r>
            <a:r>
              <a:rPr lang="en-US" b="1" dirty="0" smtClean="0"/>
              <a:t>function</a:t>
            </a:r>
            <a:endParaRPr lang="en-US" dirty="0"/>
          </a:p>
          <a:p>
            <a:r>
              <a:rPr lang="en-US" b="1" dirty="0"/>
              <a:t>Risk for cardiovascular </a:t>
            </a:r>
            <a:r>
              <a:rPr lang="en-US" b="1" dirty="0" smtClean="0"/>
              <a:t>disease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94424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creenshot 2014-02-03 22.19.48.png" descr="/Users/saralevin/Downloads/Screenshot 2014-02-03 22.19.48.png"/>
          <p:cNvPicPr>
            <a:picLocks noGrp="1" noChangeAspect="1"/>
          </p:cNvPicPr>
          <p:nvPr>
            <p:ph idx="4294967295"/>
          </p:nvPr>
        </p:nvPicPr>
        <p:blipFill>
          <a:blip r:embed="rId2" r:link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1433" r="-11433"/>
          <a:stretch>
            <a:fillRect/>
          </a:stretch>
        </p:blipFill>
        <p:spPr>
          <a:xfrm>
            <a:off x="-400345" y="375782"/>
            <a:ext cx="9402470" cy="6207582"/>
          </a:xfrm>
        </p:spPr>
      </p:pic>
    </p:spTree>
    <p:extLst>
      <p:ext uri="{BB962C8B-B14F-4D97-AF65-F5344CB8AC3E}">
        <p14:creationId xmlns="" xmlns:p14="http://schemas.microsoft.com/office/powerpoint/2010/main" val="1174641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BIOPSY OR NOT TO BIOPSY?</a:t>
            </a:r>
            <a:endParaRPr lang="en-US" dirty="0"/>
          </a:p>
        </p:txBody>
      </p:sp>
      <p:pic>
        <p:nvPicPr>
          <p:cNvPr id="4" name="holygrail.jpg" descr="/Users/saralevin/Desktop/holygrail.jpg"/>
          <p:cNvPicPr>
            <a:picLocks noGrp="1" noChangeAspect="1"/>
          </p:cNvPicPr>
          <p:nvPr>
            <p:ph idx="1"/>
          </p:nvPr>
        </p:nvPicPr>
        <p:blipFill>
          <a:blip r:embed="rId3" r:link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736" b="1173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20298" y="6410935"/>
            <a:ext cx="5214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you can’t find the Holy Grail – refer to hand out!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34089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Oval 2"/>
          <p:cNvSpPr>
            <a:spLocks noChangeArrowheads="1"/>
          </p:cNvSpPr>
          <p:nvPr/>
        </p:nvSpPr>
        <p:spPr bwMode="auto">
          <a:xfrm>
            <a:off x="7772400" y="3319463"/>
            <a:ext cx="1031875" cy="1176337"/>
          </a:xfrm>
          <a:prstGeom prst="ellipse">
            <a:avLst/>
          </a:prstGeom>
          <a:solidFill>
            <a:srgbClr val="CC99FF"/>
          </a:solidFill>
          <a:ln>
            <a:noFill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  <a:sym typeface="Symbol" charset="0"/>
              </a:rPr>
              <a:t>CKD</a:t>
            </a:r>
            <a:b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  <a:sym typeface="Symbol" charset="0"/>
              </a:rPr>
            </a:br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  <a:sym typeface="Symbol" charset="0"/>
              </a:rPr>
              <a:t>death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2800"/>
              <a:t>Stages in Progression of Chronic Kidney Disease and Therapeutic Strategies</a:t>
            </a:r>
          </a:p>
        </p:txBody>
      </p:sp>
      <p:sp>
        <p:nvSpPr>
          <p:cNvPr id="291844" name="Oval 4"/>
          <p:cNvSpPr>
            <a:spLocks noChangeArrowheads="1"/>
          </p:cNvSpPr>
          <p:nvPr/>
        </p:nvSpPr>
        <p:spPr bwMode="auto">
          <a:xfrm>
            <a:off x="5391150" y="1425575"/>
            <a:ext cx="1746250" cy="952500"/>
          </a:xfrm>
          <a:prstGeom prst="ellipse">
            <a:avLst/>
          </a:prstGeom>
          <a:solidFill>
            <a:srgbClr val="CC99FF"/>
          </a:solidFill>
          <a:ln>
            <a:noFill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Symbol" charset="0"/>
              </a:rPr>
              <a:t>Complications</a:t>
            </a:r>
          </a:p>
        </p:txBody>
      </p:sp>
      <p:sp>
        <p:nvSpPr>
          <p:cNvPr id="291845" name="Text Box 5"/>
          <p:cNvSpPr txBox="1">
            <a:spLocks noChangeArrowheads="1"/>
          </p:cNvSpPr>
          <p:nvPr/>
        </p:nvSpPr>
        <p:spPr bwMode="auto">
          <a:xfrm>
            <a:off x="152400" y="4684713"/>
            <a:ext cx="128111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Screening 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for CKD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risk factors</a:t>
            </a:r>
          </a:p>
        </p:txBody>
      </p:sp>
      <p:sp>
        <p:nvSpPr>
          <p:cNvPr id="291846" name="Text Box 6"/>
          <p:cNvSpPr txBox="1">
            <a:spLocks noChangeArrowheads="1"/>
          </p:cNvSpPr>
          <p:nvPr/>
        </p:nvSpPr>
        <p:spPr bwMode="auto">
          <a:xfrm>
            <a:off x="1581150" y="4684713"/>
            <a:ext cx="149383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CKD risk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reduction;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Screening for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CKD</a:t>
            </a:r>
          </a:p>
        </p:txBody>
      </p:sp>
      <p:sp>
        <p:nvSpPr>
          <p:cNvPr id="291847" name="Text Box 7"/>
          <p:cNvSpPr txBox="1">
            <a:spLocks noChangeArrowheads="1"/>
          </p:cNvSpPr>
          <p:nvPr/>
        </p:nvSpPr>
        <p:spPr bwMode="auto">
          <a:xfrm>
            <a:off x="3135313" y="4684713"/>
            <a:ext cx="138271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Diagnosis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&amp; treatment;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Treat 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comorbid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conditions;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Slow 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progression</a:t>
            </a:r>
          </a:p>
        </p:txBody>
      </p:sp>
      <p:sp>
        <p:nvSpPr>
          <p:cNvPr id="291848" name="Text Box 8"/>
          <p:cNvSpPr txBox="1">
            <a:spLocks noChangeArrowheads="1"/>
          </p:cNvSpPr>
          <p:nvPr/>
        </p:nvSpPr>
        <p:spPr bwMode="auto">
          <a:xfrm>
            <a:off x="4467225" y="4684713"/>
            <a:ext cx="1619250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Estimate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progression;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Treat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complications;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Prepare for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replacement</a:t>
            </a:r>
          </a:p>
        </p:txBody>
      </p:sp>
      <p:sp>
        <p:nvSpPr>
          <p:cNvPr id="291849" name="Text Box 9"/>
          <p:cNvSpPr txBox="1">
            <a:spLocks noChangeArrowheads="1"/>
          </p:cNvSpPr>
          <p:nvPr/>
        </p:nvSpPr>
        <p:spPr bwMode="auto">
          <a:xfrm>
            <a:off x="6046788" y="4684713"/>
            <a:ext cx="14478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Replacement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by dialysis</a:t>
            </a:r>
            <a:b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1600" b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&amp; transplant</a:t>
            </a:r>
          </a:p>
        </p:txBody>
      </p:sp>
      <p:sp>
        <p:nvSpPr>
          <p:cNvPr id="291850" name="Line 10"/>
          <p:cNvSpPr>
            <a:spLocks noChangeShapeType="1"/>
          </p:cNvSpPr>
          <p:nvPr/>
        </p:nvSpPr>
        <p:spPr bwMode="auto">
          <a:xfrm flipV="1">
            <a:off x="1154113" y="2095500"/>
            <a:ext cx="4319587" cy="13335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51" name="Line 11"/>
          <p:cNvSpPr>
            <a:spLocks noChangeShapeType="1"/>
          </p:cNvSpPr>
          <p:nvPr/>
        </p:nvSpPr>
        <p:spPr bwMode="auto">
          <a:xfrm flipV="1">
            <a:off x="2630488" y="2208213"/>
            <a:ext cx="2954337" cy="1220787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52" name="Line 12"/>
          <p:cNvSpPr>
            <a:spLocks noChangeShapeType="1"/>
          </p:cNvSpPr>
          <p:nvPr/>
        </p:nvSpPr>
        <p:spPr bwMode="auto">
          <a:xfrm flipV="1">
            <a:off x="4276725" y="2306638"/>
            <a:ext cx="1476375" cy="1336675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53" name="Line 13"/>
          <p:cNvSpPr>
            <a:spLocks noChangeShapeType="1"/>
          </p:cNvSpPr>
          <p:nvPr/>
        </p:nvSpPr>
        <p:spPr bwMode="auto">
          <a:xfrm flipV="1">
            <a:off x="5627688" y="2376488"/>
            <a:ext cx="379412" cy="1052512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54" name="Line 14"/>
          <p:cNvSpPr>
            <a:spLocks noChangeShapeType="1"/>
          </p:cNvSpPr>
          <p:nvPr/>
        </p:nvSpPr>
        <p:spPr bwMode="auto">
          <a:xfrm flipH="1" flipV="1">
            <a:off x="6288088" y="2390775"/>
            <a:ext cx="379412" cy="1038225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55" name="Line 15"/>
          <p:cNvSpPr>
            <a:spLocks noChangeShapeType="1"/>
          </p:cNvSpPr>
          <p:nvPr/>
        </p:nvSpPr>
        <p:spPr bwMode="auto">
          <a:xfrm>
            <a:off x="6710363" y="2320925"/>
            <a:ext cx="1265237" cy="1108075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56" name="Oval 16"/>
          <p:cNvSpPr>
            <a:spLocks noChangeArrowheads="1"/>
          </p:cNvSpPr>
          <p:nvPr/>
        </p:nvSpPr>
        <p:spPr bwMode="auto">
          <a:xfrm>
            <a:off x="234950" y="3319463"/>
            <a:ext cx="1031875" cy="1176337"/>
          </a:xfrm>
          <a:prstGeom prst="ellipse">
            <a:avLst/>
          </a:prstGeom>
          <a:solidFill>
            <a:srgbClr val="FFCC00"/>
          </a:solidFill>
          <a:ln>
            <a:noFill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</a:rPr>
              <a:t>Normal</a:t>
            </a:r>
          </a:p>
        </p:txBody>
      </p:sp>
      <p:sp>
        <p:nvSpPr>
          <p:cNvPr id="291857" name="Oval 17"/>
          <p:cNvSpPr>
            <a:spLocks noChangeArrowheads="1"/>
          </p:cNvSpPr>
          <p:nvPr/>
        </p:nvSpPr>
        <p:spPr bwMode="auto">
          <a:xfrm>
            <a:off x="1724025" y="3319463"/>
            <a:ext cx="1031875" cy="1176337"/>
          </a:xfrm>
          <a:prstGeom prst="ellipse">
            <a:avLst/>
          </a:prstGeom>
          <a:solidFill>
            <a:srgbClr val="FFCC00"/>
          </a:solidFill>
          <a:ln>
            <a:noFill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</a:rPr>
              <a:t>Increased</a:t>
            </a:r>
            <a:b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</a:rPr>
            </a:b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</a:rPr>
              <a:t>risk</a:t>
            </a:r>
          </a:p>
        </p:txBody>
      </p:sp>
      <p:sp>
        <p:nvSpPr>
          <p:cNvPr id="291858" name="Oval 18"/>
          <p:cNvSpPr>
            <a:spLocks noChangeArrowheads="1"/>
          </p:cNvSpPr>
          <p:nvPr/>
        </p:nvSpPr>
        <p:spPr bwMode="auto">
          <a:xfrm>
            <a:off x="6213475" y="3319463"/>
            <a:ext cx="1031875" cy="11763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charset="0"/>
                <a:sym typeface="Symbol" charset="0"/>
              </a:rPr>
              <a:t>Kidney</a:t>
            </a:r>
            <a:b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charset="0"/>
                <a:sym typeface="Symbol" charset="0"/>
              </a:rPr>
            </a:b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charset="0"/>
                <a:sym typeface="Symbol" charset="0"/>
              </a:rPr>
              <a:t>failure</a:t>
            </a:r>
          </a:p>
        </p:txBody>
      </p:sp>
      <p:sp>
        <p:nvSpPr>
          <p:cNvPr id="291859" name="AutoShape 19"/>
          <p:cNvSpPr>
            <a:spLocks noChangeArrowheads="1"/>
          </p:cNvSpPr>
          <p:nvPr/>
        </p:nvSpPr>
        <p:spPr bwMode="auto">
          <a:xfrm>
            <a:off x="2765425" y="3571875"/>
            <a:ext cx="511175" cy="622300"/>
          </a:xfrm>
          <a:prstGeom prst="rightArrow">
            <a:avLst>
              <a:gd name="adj1" fmla="val 41833"/>
              <a:gd name="adj2" fmla="val 46296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60" name="AutoShape 20"/>
          <p:cNvSpPr>
            <a:spLocks noChangeArrowheads="1"/>
          </p:cNvSpPr>
          <p:nvPr/>
        </p:nvSpPr>
        <p:spPr bwMode="auto">
          <a:xfrm>
            <a:off x="1257300" y="3571875"/>
            <a:ext cx="495300" cy="622300"/>
          </a:xfrm>
          <a:prstGeom prst="rightArrow">
            <a:avLst>
              <a:gd name="adj1" fmla="val 41833"/>
              <a:gd name="adj2" fmla="val 46296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61" name="AutoShape 21"/>
          <p:cNvSpPr>
            <a:spLocks noChangeArrowheads="1"/>
          </p:cNvSpPr>
          <p:nvPr/>
        </p:nvSpPr>
        <p:spPr bwMode="auto">
          <a:xfrm>
            <a:off x="4267200" y="3571875"/>
            <a:ext cx="461963" cy="622300"/>
          </a:xfrm>
          <a:prstGeom prst="rightArrow">
            <a:avLst>
              <a:gd name="adj1" fmla="val 41833"/>
              <a:gd name="adj2" fmla="val 46296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62" name="AutoShape 22"/>
          <p:cNvSpPr>
            <a:spLocks noChangeArrowheads="1"/>
          </p:cNvSpPr>
          <p:nvPr/>
        </p:nvSpPr>
        <p:spPr bwMode="auto">
          <a:xfrm>
            <a:off x="5759450" y="3571875"/>
            <a:ext cx="488950" cy="622300"/>
          </a:xfrm>
          <a:prstGeom prst="rightArrow">
            <a:avLst>
              <a:gd name="adj1" fmla="val 41833"/>
              <a:gd name="adj2" fmla="val 46296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63" name="AutoShape 23"/>
          <p:cNvSpPr>
            <a:spLocks noChangeArrowheads="1"/>
          </p:cNvSpPr>
          <p:nvPr/>
        </p:nvSpPr>
        <p:spPr bwMode="auto">
          <a:xfrm>
            <a:off x="7239000" y="3571875"/>
            <a:ext cx="533400" cy="622300"/>
          </a:xfrm>
          <a:prstGeom prst="rightArrow">
            <a:avLst>
              <a:gd name="adj1" fmla="val 41833"/>
              <a:gd name="adj2" fmla="val 46296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64" name="Oval 24"/>
          <p:cNvSpPr>
            <a:spLocks noChangeArrowheads="1"/>
          </p:cNvSpPr>
          <p:nvPr/>
        </p:nvSpPr>
        <p:spPr bwMode="auto">
          <a:xfrm>
            <a:off x="3268663" y="3319463"/>
            <a:ext cx="1031875" cy="11763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charset="0"/>
              </a:rPr>
              <a:t>Damage</a:t>
            </a:r>
          </a:p>
        </p:txBody>
      </p:sp>
      <p:sp>
        <p:nvSpPr>
          <p:cNvPr id="291865" name="Oval 25"/>
          <p:cNvSpPr>
            <a:spLocks noChangeArrowheads="1"/>
          </p:cNvSpPr>
          <p:nvPr/>
        </p:nvSpPr>
        <p:spPr bwMode="auto">
          <a:xfrm>
            <a:off x="4718050" y="3319463"/>
            <a:ext cx="1031875" cy="11763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charset="0"/>
                <a:sym typeface="Symbol" charset="0"/>
              </a:rPr>
              <a:t> GFR</a:t>
            </a:r>
          </a:p>
        </p:txBody>
      </p:sp>
    </p:spTree>
    <p:extLst>
      <p:ext uri="{BB962C8B-B14F-4D97-AF65-F5344CB8AC3E}">
        <p14:creationId xmlns="" xmlns:p14="http://schemas.microsoft.com/office/powerpoint/2010/main" val="156587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CKD - Stages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50814" y="420151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Screenshot 2014-02-02 19.20.50.png" descr="/Users/saralevin/Dropbox/Screenshots/Screenshot 2014-02-02 19.20.50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34" y="1898664"/>
            <a:ext cx="8922066" cy="43927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165609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Specific </a:t>
            </a:r>
            <a:r>
              <a:rPr lang="en-US" b="1" dirty="0"/>
              <a:t>therapy, based on </a:t>
            </a:r>
            <a:r>
              <a:rPr lang="en-US" b="1" dirty="0" smtClean="0"/>
              <a:t>diagnosis</a:t>
            </a:r>
            <a:endParaRPr lang="en-US" dirty="0"/>
          </a:p>
          <a:p>
            <a:r>
              <a:rPr lang="en-US" b="1" dirty="0"/>
              <a:t>Evaluation and management of comorbid </a:t>
            </a:r>
            <a:r>
              <a:rPr lang="en-US" b="1" dirty="0" smtClean="0"/>
              <a:t>conditions</a:t>
            </a:r>
            <a:endParaRPr lang="en-US" dirty="0"/>
          </a:p>
          <a:p>
            <a:r>
              <a:rPr lang="en-US" b="1" dirty="0"/>
              <a:t>Slowing the loss of kidney </a:t>
            </a:r>
            <a:r>
              <a:rPr lang="en-US" b="1" dirty="0" smtClean="0"/>
              <a:t>function</a:t>
            </a:r>
            <a:endParaRPr lang="en-US" dirty="0"/>
          </a:p>
          <a:p>
            <a:r>
              <a:rPr lang="en-US" b="1" dirty="0"/>
              <a:t>Prevention and treatment of cardiovascular </a:t>
            </a:r>
            <a:r>
              <a:rPr lang="en-US" b="1" dirty="0" smtClean="0"/>
              <a:t>disease</a:t>
            </a:r>
            <a:endParaRPr lang="en-US" dirty="0"/>
          </a:p>
          <a:p>
            <a:r>
              <a:rPr lang="en-US" b="1" dirty="0"/>
              <a:t>Prevention and treatment of complications of decreased kidney </a:t>
            </a:r>
            <a:r>
              <a:rPr lang="en-US" b="1" dirty="0" smtClean="0"/>
              <a:t>function</a:t>
            </a:r>
            <a:endParaRPr lang="en-US" dirty="0"/>
          </a:p>
          <a:p>
            <a:r>
              <a:rPr lang="en-US" b="1" dirty="0"/>
              <a:t>Preparation for kidney failure and kidney replacement </a:t>
            </a:r>
            <a:r>
              <a:rPr lang="en-US" b="1" dirty="0" smtClean="0"/>
              <a:t>therapy</a:t>
            </a:r>
            <a:endParaRPr lang="en-US" dirty="0"/>
          </a:p>
          <a:p>
            <a:r>
              <a:rPr lang="en-US" b="1" dirty="0"/>
              <a:t>Replacement of kidney function by dialysis and transplantation, if signs and symptoms of uremia are present.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84099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38323"/>
            <a:ext cx="8595643" cy="159368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Evaluation and management of comorbid conditions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HYPERTENSION</a:t>
            </a:r>
          </a:p>
          <a:p>
            <a:r>
              <a:rPr lang="en-US" dirty="0" smtClean="0"/>
              <a:t>DIABETES MELLITUS</a:t>
            </a:r>
          </a:p>
          <a:p>
            <a:r>
              <a:rPr lang="en-US" dirty="0" smtClean="0"/>
              <a:t>CARDIOVASCULAR DISEASE</a:t>
            </a:r>
          </a:p>
          <a:p>
            <a:r>
              <a:rPr lang="en-US" dirty="0" smtClean="0"/>
              <a:t>HYPERLIPIDEMIA</a:t>
            </a:r>
          </a:p>
          <a:p>
            <a:r>
              <a:rPr lang="en-US" dirty="0" smtClean="0"/>
              <a:t>ANEMIA</a:t>
            </a:r>
          </a:p>
          <a:p>
            <a:r>
              <a:rPr lang="en-US" dirty="0" smtClean="0"/>
              <a:t>BONE DISEASE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537430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Understand when may be appropriate to screen for Kidney Disease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Understand the difference between Chronic and Acute Kidney Failure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Gain a basic approach to initial evaluation of suspected CKD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Understand how to manage and when to refer based on CKD stage</a:t>
            </a:r>
            <a:endParaRPr 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Case#1</a:t>
            </a:r>
          </a:p>
          <a:p>
            <a:r>
              <a:rPr lang="en-US" dirty="0" smtClean="0"/>
              <a:t>63 </a:t>
            </a:r>
            <a:r>
              <a:rPr lang="en-US" dirty="0" err="1" smtClean="0"/>
              <a:t>yo</a:t>
            </a:r>
            <a:r>
              <a:rPr lang="en-US" dirty="0" smtClean="0"/>
              <a:t> Woman with 25 yr </a:t>
            </a:r>
            <a:r>
              <a:rPr lang="en-US" dirty="0" err="1" smtClean="0"/>
              <a:t>hx</a:t>
            </a:r>
            <a:r>
              <a:rPr lang="en-US" dirty="0" smtClean="0"/>
              <a:t> of HTN, 15 yr </a:t>
            </a:r>
            <a:r>
              <a:rPr lang="en-US" dirty="0" err="1" smtClean="0"/>
              <a:t>hx</a:t>
            </a:r>
            <a:r>
              <a:rPr lang="en-US" dirty="0" smtClean="0"/>
              <a:t> of DM2 out of care for 10 years – here to re-establish care</a:t>
            </a:r>
          </a:p>
          <a:p>
            <a:endParaRPr lang="en-US" dirty="0" smtClean="0"/>
          </a:p>
          <a:p>
            <a:r>
              <a:rPr lang="en-US" dirty="0" smtClean="0"/>
              <a:t>Case #2</a:t>
            </a:r>
          </a:p>
          <a:p>
            <a:r>
              <a:rPr lang="en-US" dirty="0" smtClean="0"/>
              <a:t>38 </a:t>
            </a:r>
            <a:r>
              <a:rPr lang="en-US" dirty="0" err="1" smtClean="0"/>
              <a:t>yo</a:t>
            </a:r>
            <a:r>
              <a:rPr lang="en-US" dirty="0" smtClean="0"/>
              <a:t> African-American man with </a:t>
            </a:r>
            <a:r>
              <a:rPr lang="en-US" dirty="0" err="1" smtClean="0"/>
              <a:t>hx</a:t>
            </a:r>
            <a:r>
              <a:rPr lang="en-US" dirty="0" smtClean="0"/>
              <a:t> of poorly controlled </a:t>
            </a:r>
            <a:r>
              <a:rPr lang="en-US" dirty="0" err="1" smtClean="0"/>
              <a:t>htn</a:t>
            </a:r>
            <a:r>
              <a:rPr lang="en-US" dirty="0" smtClean="0"/>
              <a:t> since his early 20s with </a:t>
            </a:r>
            <a:r>
              <a:rPr lang="en-US" dirty="0" err="1" smtClean="0"/>
              <a:t>avg</a:t>
            </a:r>
            <a:r>
              <a:rPr lang="en-US" dirty="0" smtClean="0"/>
              <a:t> BPs 150-170/80-100 </a:t>
            </a:r>
          </a:p>
          <a:p>
            <a:endParaRPr lang="en-US" dirty="0" smtClean="0"/>
          </a:p>
          <a:p>
            <a:r>
              <a:rPr lang="en-US" dirty="0" smtClean="0"/>
              <a:t>Case #3</a:t>
            </a:r>
          </a:p>
          <a:p>
            <a:r>
              <a:rPr lang="en-US" dirty="0" smtClean="0"/>
              <a:t>28 </a:t>
            </a:r>
            <a:r>
              <a:rPr lang="en-US" dirty="0" err="1" smtClean="0"/>
              <a:t>yo</a:t>
            </a:r>
            <a:r>
              <a:rPr lang="en-US" dirty="0" smtClean="0"/>
              <a:t> G1P0 13 weeks gestation evaluated in initial prenatal visit to have BP 168/96 and 3+ protein in her urine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0898"/>
            <a:ext cx="9144000" cy="1835925"/>
          </a:xfrm>
        </p:spPr>
        <p:txBody>
          <a:bodyPr>
            <a:normAutofit/>
          </a:bodyPr>
          <a:lstStyle/>
          <a:p>
            <a:r>
              <a:rPr lang="en-US" b="1" dirty="0" smtClean="0"/>
              <a:t>Slowing the loss of kidney function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 Hypertension to goal</a:t>
            </a:r>
          </a:p>
          <a:p>
            <a:r>
              <a:rPr lang="en-US" dirty="0" smtClean="0"/>
              <a:t>Avoid nephrotoxic medications</a:t>
            </a:r>
          </a:p>
          <a:p>
            <a:pPr lvl="1"/>
            <a:r>
              <a:rPr lang="en-US" dirty="0" smtClean="0"/>
              <a:t>NSAIDs</a:t>
            </a:r>
          </a:p>
          <a:p>
            <a:pPr lvl="1"/>
            <a:r>
              <a:rPr lang="en-US" dirty="0" smtClean="0"/>
              <a:t>Antibiotics</a:t>
            </a:r>
          </a:p>
          <a:p>
            <a:pPr lvl="1"/>
            <a:r>
              <a:rPr lang="en-US" dirty="0" smtClean="0"/>
              <a:t>Phosphate-containing cathartics</a:t>
            </a:r>
          </a:p>
          <a:p>
            <a:pPr lvl="1"/>
            <a:r>
              <a:rPr lang="en-US" dirty="0" smtClean="0"/>
              <a:t>Cox-2 inhibitors</a:t>
            </a:r>
          </a:p>
          <a:p>
            <a:r>
              <a:rPr lang="en-US" dirty="0" smtClean="0"/>
              <a:t>Healthy lifestyle changes</a:t>
            </a:r>
          </a:p>
          <a:p>
            <a:r>
              <a:rPr lang="en-US" dirty="0" smtClean="0"/>
              <a:t>DM2 – glycemic control</a:t>
            </a:r>
          </a:p>
          <a:p>
            <a:r>
              <a:rPr lang="en-US" dirty="0" smtClean="0"/>
              <a:t>ACEI/ARB 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9741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832"/>
            <a:ext cx="8229600" cy="2112147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Prevention </a:t>
            </a:r>
            <a:r>
              <a:rPr lang="en-US" sz="3200" b="1" dirty="0"/>
              <a:t>and treatment of complications of decreased kidney function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METABOLIC ABNORMALITIES</a:t>
            </a:r>
          </a:p>
          <a:p>
            <a:r>
              <a:rPr lang="en-US" dirty="0" smtClean="0"/>
              <a:t>	ELECTROLYTE DISTURBANCES</a:t>
            </a:r>
          </a:p>
          <a:p>
            <a:r>
              <a:rPr lang="en-US" dirty="0" smtClean="0"/>
              <a:t>	ACIDOSIS</a:t>
            </a:r>
          </a:p>
          <a:p>
            <a:r>
              <a:rPr lang="en-US" dirty="0"/>
              <a:t>	</a:t>
            </a:r>
            <a:r>
              <a:rPr lang="en-US" dirty="0" smtClean="0"/>
              <a:t>MALNUTRITION</a:t>
            </a:r>
          </a:p>
          <a:p>
            <a:r>
              <a:rPr lang="en-US" dirty="0" smtClean="0"/>
              <a:t>UREMIA</a:t>
            </a:r>
          </a:p>
          <a:p>
            <a:r>
              <a:rPr lang="en-US" dirty="0" smtClean="0"/>
              <a:t>VOLUME OVERLOAD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7009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96"/>
            <a:ext cx="9144000" cy="169760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Preparation for kidney failure and kidney replacement therapy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3374"/>
            <a:ext cx="8229600" cy="4525963"/>
          </a:xfrm>
        </p:spPr>
        <p:txBody>
          <a:bodyPr/>
          <a:lstStyle/>
          <a:p>
            <a:r>
              <a:rPr lang="en-US" dirty="0" smtClean="0"/>
              <a:t>Discussion regarding need for kidney replacement therapy should begin at least 1 year before the anticipated start of dialysis or when the GFR &lt;30ml/min/1.73m2</a:t>
            </a:r>
          </a:p>
          <a:p>
            <a:r>
              <a:rPr lang="en-US" dirty="0" smtClean="0"/>
              <a:t>Kidney transplant is treatment of choice for patients with ESKD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78993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040" y="201197"/>
            <a:ext cx="8549907" cy="114431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Replacement of kidney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Dialysis </a:t>
            </a:r>
            <a:endParaRPr lang="en-US" b="1" dirty="0"/>
          </a:p>
          <a:p>
            <a:r>
              <a:rPr lang="en-US" b="1" dirty="0" smtClean="0"/>
              <a:t>Transplantation</a:t>
            </a:r>
          </a:p>
          <a:p>
            <a:endParaRPr lang="en-US" dirty="0"/>
          </a:p>
          <a:p>
            <a:r>
              <a:rPr lang="en-US" dirty="0" smtClean="0"/>
              <a:t>Types of Dialysis Access Modalities</a:t>
            </a:r>
          </a:p>
          <a:p>
            <a:r>
              <a:rPr lang="en-US" dirty="0" smtClean="0"/>
              <a:t>AV fistula -&gt; 1 to 6 </a:t>
            </a:r>
            <a:r>
              <a:rPr lang="en-US" dirty="0" err="1" smtClean="0"/>
              <a:t>mos</a:t>
            </a:r>
            <a:r>
              <a:rPr lang="en-US" dirty="0" smtClean="0"/>
              <a:t> to mature</a:t>
            </a:r>
          </a:p>
          <a:p>
            <a:r>
              <a:rPr lang="en-US" dirty="0" smtClean="0"/>
              <a:t>AV graft -&gt; 2 to 3 weeks to use</a:t>
            </a:r>
          </a:p>
          <a:p>
            <a:r>
              <a:rPr lang="en-US" dirty="0" smtClean="0"/>
              <a:t>Catheter -&gt; immediate use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809922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POINTS</a:t>
            </a:r>
            <a:br>
              <a:rPr lang="en-US" dirty="0" smtClean="0"/>
            </a:br>
            <a:r>
              <a:rPr lang="en-US" dirty="0" smtClean="0"/>
              <a:t>TO LOVE THE KIDNEYS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WHO IS AT RISK – USE SCORED TOOL AS GUIDE </a:t>
            </a:r>
          </a:p>
          <a:p>
            <a:r>
              <a:rPr lang="en-US" dirty="0" smtClean="0"/>
              <a:t>DEVELOP YOUR DIAGNOSTIC APPROACH – DISTINGUISH ACUTE FROM CHRONIC AND FOLLOW-UP ABNORMALITIES</a:t>
            </a:r>
          </a:p>
          <a:p>
            <a:r>
              <a:rPr lang="en-US" dirty="0" smtClean="0"/>
              <a:t>MINIMIZE RISK FOR PROGRESSION – USE CAUTION WITH MEDS AND OPTIMIZE TREATMENT OF RISK FACTORS</a:t>
            </a:r>
          </a:p>
          <a:p>
            <a:r>
              <a:rPr lang="en-US" dirty="0" smtClean="0"/>
              <a:t>USE MEDICATIONS WISELY AND JUDICIOUSLY – MONITOR RESPONSE</a:t>
            </a:r>
          </a:p>
          <a:p>
            <a:r>
              <a:rPr lang="en-US" dirty="0" smtClean="0"/>
              <a:t>REFER EARLY FOR GUIDANCE AND PLANNING</a:t>
            </a:r>
          </a:p>
          <a:p>
            <a:r>
              <a:rPr lang="en-US" dirty="0" smtClean="0"/>
              <a:t>LEARN HOW TO TALK ABOUT CKD WITH YOUR PATIENTS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290554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Case#1</a:t>
            </a:r>
          </a:p>
          <a:p>
            <a:r>
              <a:rPr lang="en-US" dirty="0" smtClean="0"/>
              <a:t>63 </a:t>
            </a:r>
            <a:r>
              <a:rPr lang="en-US" dirty="0" err="1" smtClean="0"/>
              <a:t>yo</a:t>
            </a:r>
            <a:r>
              <a:rPr lang="en-US" dirty="0" smtClean="0"/>
              <a:t> Woman with 25 yr </a:t>
            </a:r>
            <a:r>
              <a:rPr lang="en-US" dirty="0" err="1" smtClean="0"/>
              <a:t>hx</a:t>
            </a:r>
            <a:r>
              <a:rPr lang="en-US" dirty="0" smtClean="0"/>
              <a:t> of HTN, 15 yr </a:t>
            </a:r>
            <a:r>
              <a:rPr lang="en-US" dirty="0" err="1" smtClean="0"/>
              <a:t>hx</a:t>
            </a:r>
            <a:r>
              <a:rPr lang="en-US" dirty="0" smtClean="0"/>
              <a:t> of DM2 out of care for 10 years – here to re-establish care</a:t>
            </a:r>
          </a:p>
          <a:p>
            <a:endParaRPr lang="en-US" dirty="0" smtClean="0"/>
          </a:p>
          <a:p>
            <a:r>
              <a:rPr lang="en-US" dirty="0" smtClean="0"/>
              <a:t>Case #2</a:t>
            </a:r>
          </a:p>
          <a:p>
            <a:r>
              <a:rPr lang="en-US" dirty="0" smtClean="0"/>
              <a:t>38 </a:t>
            </a:r>
            <a:r>
              <a:rPr lang="en-US" dirty="0" err="1" smtClean="0"/>
              <a:t>yo</a:t>
            </a:r>
            <a:r>
              <a:rPr lang="en-US" dirty="0" smtClean="0"/>
              <a:t> African-American man with </a:t>
            </a:r>
            <a:r>
              <a:rPr lang="en-US" dirty="0" err="1" smtClean="0"/>
              <a:t>hx</a:t>
            </a:r>
            <a:r>
              <a:rPr lang="en-US" dirty="0" smtClean="0"/>
              <a:t> of poorly controlled </a:t>
            </a:r>
            <a:r>
              <a:rPr lang="en-US" dirty="0" err="1" smtClean="0"/>
              <a:t>htn</a:t>
            </a:r>
            <a:r>
              <a:rPr lang="en-US" dirty="0" smtClean="0"/>
              <a:t> since his early 20s with </a:t>
            </a:r>
            <a:r>
              <a:rPr lang="en-US" dirty="0" err="1" smtClean="0"/>
              <a:t>avg</a:t>
            </a:r>
            <a:r>
              <a:rPr lang="en-US" dirty="0" smtClean="0"/>
              <a:t> BPs 150-170/80-100 </a:t>
            </a:r>
          </a:p>
          <a:p>
            <a:endParaRPr lang="en-US" dirty="0" smtClean="0"/>
          </a:p>
          <a:p>
            <a:r>
              <a:rPr lang="en-US" dirty="0" smtClean="0"/>
              <a:t>Case #3</a:t>
            </a:r>
          </a:p>
          <a:p>
            <a:r>
              <a:rPr lang="en-US" dirty="0" smtClean="0"/>
              <a:t>28 </a:t>
            </a:r>
            <a:r>
              <a:rPr lang="en-US" dirty="0" err="1" smtClean="0"/>
              <a:t>yo</a:t>
            </a:r>
            <a:r>
              <a:rPr lang="en-US" dirty="0" smtClean="0"/>
              <a:t> G1P0 13 weeks gestation evaluated in initial prenatal visit to have BP 168/96 and 3+ protein in her urine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1454"/>
            <a:ext cx="8928560" cy="1865946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Distribution of point prevalent general Medicare </a:t>
            </a:r>
            <a:br>
              <a:rPr lang="en-US" sz="2400" dirty="0" smtClean="0"/>
            </a:br>
            <a:r>
              <a:rPr lang="en-US" sz="2400" dirty="0" smtClean="0"/>
              <a:t>(age 65 &amp; older) &amp; MarketScan (age 50–64) patients with coded diabetes, CKD, CHF, &amp; CVA, 2010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809624" y="6327689"/>
            <a:ext cx="6009920" cy="435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lIns="0" rIns="0" anchor="b"/>
          <a:lstStyle/>
          <a:p>
            <a:pPr>
              <a:spcBef>
                <a:spcPct val="20000"/>
              </a:spcBef>
            </a:pPr>
            <a:r>
              <a:rPr lang="en-US" sz="1200" b="1" dirty="0" smtClean="0">
                <a:solidFill>
                  <a:schemeClr val="tx2"/>
                </a:solidFill>
              </a:rPr>
              <a:t>Point prevalent general (fee-for-service) Medicare patients age 65 &amp; older; point prevalent MarketScan patients age 50–64. Diabetes, CKD, CHF, &amp; CVA determined from claims.</a:t>
            </a:r>
            <a:endParaRPr lang="en-US" sz="1200" b="1" dirty="0">
              <a:solidFill>
                <a:schemeClr val="tx2"/>
              </a:solidFill>
            </a:endParaRPr>
          </a:p>
        </p:txBody>
      </p:sp>
      <p:pic>
        <p:nvPicPr>
          <p:cNvPr id="4" name="Picture 3" descr="1 ch02 fig1-01.png"/>
          <p:cNvPicPr>
            <a:picLocks noChangeAspect="1"/>
          </p:cNvPicPr>
          <p:nvPr/>
        </p:nvPicPr>
        <p:blipFill>
          <a:blip r:embed="rId2" cstate="print"/>
          <a:srcRect l="18202" b="12785"/>
          <a:stretch>
            <a:fillRect/>
          </a:stretch>
        </p:blipFill>
        <p:spPr>
          <a:xfrm>
            <a:off x="1153326" y="2057399"/>
            <a:ext cx="7049547" cy="39032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5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571" y="1371600"/>
            <a:ext cx="5791200" cy="13716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Life expectancy of NHANES participants with or without CKD, 1999–2004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 Box 20"/>
          <p:cNvSpPr txBox="1">
            <a:spLocks noChangeArrowheads="1"/>
          </p:cNvSpPr>
          <p:nvPr/>
        </p:nvSpPr>
        <p:spPr bwMode="auto">
          <a:xfrm>
            <a:off x="809624" y="6275858"/>
            <a:ext cx="4007703" cy="435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lIns="0" rIns="0" anchor="b"/>
          <a:lstStyle/>
          <a:p>
            <a:pPr>
              <a:spcBef>
                <a:spcPct val="20000"/>
              </a:spcBef>
            </a:pPr>
            <a:r>
              <a:rPr lang="en-US" sz="1200" b="1" dirty="0" smtClean="0">
                <a:solidFill>
                  <a:schemeClr val="tx2"/>
                </a:solidFill>
              </a:rPr>
              <a:t>NHANES participants, 1999–2004; eGFR calculated using CKD-EPI equation; urine albumin creatinine ratio (ACR). </a:t>
            </a:r>
            <a:endParaRPr lang="en-US" sz="1200" b="1" dirty="0">
              <a:solidFill>
                <a:schemeClr val="tx2"/>
              </a:solidFill>
            </a:endParaRPr>
          </a:p>
        </p:txBody>
      </p:sp>
      <p:pic>
        <p:nvPicPr>
          <p:cNvPr id="18434" name="Picture 2" descr="\\LUKE\ADR Prepress\2012 atlas\12 figure PNGs\12 vol1 figure PNGs\vol1 ch01 pngs\1 ch01 fig16-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7823" y="2293558"/>
            <a:ext cx="7075462" cy="3708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2635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4037"/>
            <a:ext cx="57912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Odds ratio of a CKD diagnosis code, </a:t>
            </a:r>
            <a:br>
              <a:rPr lang="en-US" dirty="0" smtClean="0"/>
            </a:br>
            <a:r>
              <a:rPr lang="en-US" dirty="0" smtClean="0"/>
              <a:t>by comorbidity, 2010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 Box 20"/>
          <p:cNvSpPr txBox="1">
            <a:spLocks noChangeArrowheads="1"/>
          </p:cNvSpPr>
          <p:nvPr/>
        </p:nvSpPr>
        <p:spPr bwMode="auto">
          <a:xfrm>
            <a:off x="809624" y="5511338"/>
            <a:ext cx="6009920" cy="435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lIns="0" rIns="0" anchor="b"/>
          <a:lstStyle/>
          <a:p>
            <a:pPr>
              <a:spcBef>
                <a:spcPct val="20000"/>
              </a:spcBef>
            </a:pPr>
            <a:r>
              <a:rPr lang="en-US" sz="1200" b="1" dirty="0" smtClean="0">
                <a:solidFill>
                  <a:schemeClr val="tx2"/>
                </a:solidFill>
              </a:rPr>
              <a:t>Medicare patients age 65 &amp; older &amp; MarketScan patients age 50–64, alive &amp; eligible for all of 2010. CKD claims as well as other diseases identified in 2010.</a:t>
            </a:r>
            <a:endParaRPr lang="en-US" sz="1200" b="1" dirty="0">
              <a:solidFill>
                <a:schemeClr val="tx2"/>
              </a:solidFill>
            </a:endParaRPr>
          </a:p>
        </p:txBody>
      </p:sp>
      <p:pic>
        <p:nvPicPr>
          <p:cNvPr id="10242" name="Picture 2" descr="\\LUKE\ADR Prepress\2012 atlas\12 figure PNGs\12 vol1 figure PNGs\vol1 ch02 pngs\1 ch02 fig8-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0631" y="2057400"/>
            <a:ext cx="6185801" cy="31754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021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Cumulative probability of a physician visit at month 12 after CKD diagnosis, by dataset &amp; physician specialty, 2010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Table 2.9 (volume 1)</a:t>
            </a:r>
            <a:endParaRPr lang="en-US" dirty="0"/>
          </a:p>
        </p:txBody>
      </p:sp>
      <p:sp>
        <p:nvSpPr>
          <p:cNvPr id="4" name="Text Box 20"/>
          <p:cNvSpPr txBox="1">
            <a:spLocks noChangeArrowheads="1"/>
          </p:cNvSpPr>
          <p:nvPr/>
        </p:nvSpPr>
        <p:spPr bwMode="auto">
          <a:xfrm>
            <a:off x="809624" y="5511338"/>
            <a:ext cx="6009920" cy="435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lIns="0" rIns="0" anchor="b"/>
          <a:lstStyle/>
          <a:p>
            <a:pPr>
              <a:spcBef>
                <a:spcPct val="20000"/>
              </a:spcBef>
            </a:pPr>
            <a:r>
              <a:rPr lang="en-US" sz="1200" b="1" dirty="0" smtClean="0">
                <a:solidFill>
                  <a:schemeClr val="tx2"/>
                </a:solidFill>
              </a:rPr>
              <a:t>Patients alive &amp; eligible all of 2009. CKD diagnosis represents date of first CKD claim during 2009; physician claims searched during 12 months following that date.</a:t>
            </a:r>
            <a:endParaRPr lang="en-US" sz="1200" b="1" dirty="0">
              <a:solidFill>
                <a:schemeClr val="tx2"/>
              </a:solidFill>
            </a:endParaRPr>
          </a:p>
        </p:txBody>
      </p:sp>
      <p:pic>
        <p:nvPicPr>
          <p:cNvPr id="11266" name="Picture 2" descr="\\LUKE\ADR Prepress\2012 atlas\12 figure PNGs\12 vol1 figure PNGs\vol1 ch02 pngs\1 ch02 fig9-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4419" y="2057400"/>
            <a:ext cx="6175162" cy="31842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3571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3200"/>
              <a:t>Definition of CKD</a:t>
            </a:r>
            <a:endParaRPr lang="en-US"/>
          </a:p>
        </p:txBody>
      </p:sp>
      <p:sp>
        <p:nvSpPr>
          <p:cNvPr id="3430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Structural or functional abnormalities of the kidneys for </a:t>
            </a:r>
            <a:r>
              <a:rPr lang="en-US" u="sng"/>
              <a:t>&gt;</a:t>
            </a:r>
            <a:r>
              <a:rPr lang="en-US"/>
              <a:t>3 months, as manifested by either: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2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1. Kidney damage, with or without decreased GFR, as defined by</a:t>
            </a:r>
          </a:p>
          <a:p>
            <a:pPr marL="1085850" lvl="2">
              <a:lnSpc>
                <a:spcPct val="90000"/>
              </a:lnSpc>
            </a:pPr>
            <a:r>
              <a:rPr lang="en-US"/>
              <a:t>pathologic abnormalities</a:t>
            </a:r>
          </a:p>
          <a:p>
            <a:pPr marL="1085850" lvl="2">
              <a:lnSpc>
                <a:spcPct val="90000"/>
              </a:lnSpc>
            </a:pPr>
            <a:r>
              <a:rPr lang="en-US"/>
              <a:t>markers of kidney damage, including abnormalities in the composition of the blood or urine or abnormalities in imaging tests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2. GFR &lt;60 ml/min/1.73 m</a:t>
            </a:r>
            <a:r>
              <a:rPr lang="en-US" sz="2800" baseline="30000"/>
              <a:t>2</a:t>
            </a:r>
            <a:r>
              <a:rPr lang="en-US" sz="2800"/>
              <a:t>, with or without kidney damage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9901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Acute vs. Chronic vs. </a:t>
            </a:r>
            <a:br>
              <a:rPr lang="en-US" dirty="0" smtClean="0"/>
            </a:br>
            <a:r>
              <a:rPr lang="en-US" dirty="0" smtClean="0"/>
              <a:t>Acute on Chronic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216" y="1600200"/>
            <a:ext cx="8656428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Acute Kidney Failure:</a:t>
            </a:r>
          </a:p>
          <a:p>
            <a:pPr lvl="1"/>
            <a:r>
              <a:rPr lang="en-US" dirty="0" smtClean="0"/>
              <a:t> &gt;0.3mg/</a:t>
            </a:r>
            <a:r>
              <a:rPr lang="en-US" dirty="0" err="1" smtClean="0"/>
              <a:t>dL</a:t>
            </a:r>
            <a:r>
              <a:rPr lang="en-US" dirty="0" smtClean="0"/>
              <a:t> increase serum </a:t>
            </a:r>
            <a:r>
              <a:rPr lang="en-US" dirty="0" err="1" smtClean="0"/>
              <a:t>Creatinine</a:t>
            </a:r>
            <a:r>
              <a:rPr lang="en-US" dirty="0" smtClean="0"/>
              <a:t>/48hr or increase in serum </a:t>
            </a:r>
            <a:r>
              <a:rPr lang="en-US" dirty="0" err="1" smtClean="0"/>
              <a:t>Creatinine</a:t>
            </a:r>
            <a:r>
              <a:rPr lang="en-US" dirty="0" smtClean="0"/>
              <a:t> by 50% from baseline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</a:pPr>
            <a:r>
              <a:rPr lang="en-US" dirty="0" smtClean="0"/>
              <a:t>Chronic Kidney Failure:</a:t>
            </a:r>
          </a:p>
          <a:p>
            <a:pPr marL="1257300" lvl="2" indent="-457200">
              <a:lnSpc>
                <a:spcPct val="90000"/>
              </a:lnSpc>
              <a:buClr>
                <a:schemeClr val="tx1"/>
              </a:buClr>
            </a:pPr>
            <a:r>
              <a:rPr lang="en-US" dirty="0" smtClean="0"/>
              <a:t>Stages of Chronic Kidney Disease (Stage 1-5)</a:t>
            </a:r>
          </a:p>
          <a:p>
            <a:pPr marL="1257300" lvl="2" indent="-457200">
              <a:lnSpc>
                <a:spcPct val="90000"/>
              </a:lnSpc>
              <a:buClr>
                <a:schemeClr val="tx1"/>
              </a:buClr>
            </a:pPr>
            <a:r>
              <a:rPr lang="en-US" dirty="0" smtClean="0"/>
              <a:t>Definition and Classification of CKD</a:t>
            </a:r>
          </a:p>
          <a:p>
            <a:pPr marL="1714500" lvl="3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dirty="0" smtClean="0"/>
              <a:t>GFR (</a:t>
            </a:r>
            <a:r>
              <a:rPr lang="en-US" dirty="0" err="1" smtClean="0"/>
              <a:t>eGFR</a:t>
            </a:r>
            <a:r>
              <a:rPr lang="en-US" dirty="0" smtClean="0"/>
              <a:t> &lt;60ml/min)</a:t>
            </a:r>
          </a:p>
          <a:p>
            <a:pPr marL="1714500" lvl="3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dirty="0" smtClean="0"/>
              <a:t>Proteinuria (Albumin </a:t>
            </a:r>
            <a:r>
              <a:rPr lang="en-US" dirty="0" err="1" smtClean="0"/>
              <a:t>Creatinine</a:t>
            </a:r>
            <a:r>
              <a:rPr lang="en-US" dirty="0" smtClean="0"/>
              <a:t> Ratio (ACR) &gt;30mg/g)</a:t>
            </a:r>
          </a:p>
          <a:p>
            <a:pPr marL="1714500" lvl="3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dirty="0" smtClean="0"/>
              <a:t>&gt;3months</a:t>
            </a:r>
          </a:p>
          <a:p>
            <a:pPr marL="1714500" lvl="3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dirty="0" smtClean="0"/>
              <a:t>Etiology</a:t>
            </a:r>
          </a:p>
          <a:p>
            <a:r>
              <a:rPr lang="en-US" dirty="0" smtClean="0"/>
              <a:t>Most chronic starts out with episodes of Acute</a:t>
            </a:r>
          </a:p>
          <a:p>
            <a:r>
              <a:rPr lang="en-US" dirty="0" smtClean="0"/>
              <a:t>Acute does not necessarily become chronic (but every acute episode needs timely </a:t>
            </a:r>
            <a:r>
              <a:rPr lang="en-US" dirty="0" err="1" smtClean="0"/>
              <a:t>fup</a:t>
            </a:r>
            <a:r>
              <a:rPr lang="en-US" dirty="0" smtClean="0"/>
              <a:t> assessment to ensure reversible does not become irreversible)</a:t>
            </a:r>
          </a:p>
        </p:txBody>
      </p:sp>
    </p:spTree>
    <p:extLst>
      <p:ext uri="{BB962C8B-B14F-4D97-AF65-F5344CB8AC3E}">
        <p14:creationId xmlns="" xmlns:p14="http://schemas.microsoft.com/office/powerpoint/2010/main" val="34297887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2124</TotalTime>
  <Words>1266</Words>
  <Application>Microsoft Office PowerPoint</Application>
  <PresentationFormat>On-screen Show (4:3)</PresentationFormat>
  <Paragraphs>182</Paragraphs>
  <Slides>25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Essential</vt:lpstr>
      <vt:lpstr>SLOW-COOKING THE BEANS</vt:lpstr>
      <vt:lpstr>OBJECTIVES</vt:lpstr>
      <vt:lpstr>Cases</vt:lpstr>
      <vt:lpstr>Distribution of point prevalent general Medicare  (age 65 &amp; older) &amp; MarketScan (age 50–64) patients with coded diabetes, CKD, CHF, &amp; CVA, 2010 </vt:lpstr>
      <vt:lpstr>Life expectancy of NHANES participants with or without CKD, 1999–2004 </vt:lpstr>
      <vt:lpstr>Odds ratio of a CKD diagnosis code,  by comorbidity, 2010 </vt:lpstr>
      <vt:lpstr>Cumulative probability of a physician visit at month 12 after CKD diagnosis, by dataset &amp; physician specialty, 2010 Table 2.9 (volume 1)</vt:lpstr>
      <vt:lpstr>Definition of CKD</vt:lpstr>
      <vt:lpstr>Acute vs. Chronic vs.  Acute on Chronic</vt:lpstr>
      <vt:lpstr>Risk Factors -When it isn’t Diabetes?</vt:lpstr>
      <vt:lpstr>WHEN TO SUSPECT SOMETHING IS WRONG WITH THE BEANS?</vt:lpstr>
      <vt:lpstr>Cases</vt:lpstr>
      <vt:lpstr>DIAGNOSTIC APPROACH </vt:lpstr>
      <vt:lpstr>Slide 14</vt:lpstr>
      <vt:lpstr>TO BIOPSY OR NOT TO BIOPSY?</vt:lpstr>
      <vt:lpstr>Stages in Progression of Chronic Kidney Disease and Therapeutic Strategies</vt:lpstr>
      <vt:lpstr>CKD - Stages</vt:lpstr>
      <vt:lpstr>TREATMENT APPROACH</vt:lpstr>
      <vt:lpstr>Evaluation and management of comorbid conditions </vt:lpstr>
      <vt:lpstr>Cases</vt:lpstr>
      <vt:lpstr>Slowing the loss of kidney function </vt:lpstr>
      <vt:lpstr> Prevention and treatment of complications of decreased kidney function </vt:lpstr>
      <vt:lpstr>Preparation for kidney failure and kidney replacement therapy </vt:lpstr>
      <vt:lpstr>Replacement of kidney function</vt:lpstr>
      <vt:lpstr>KEY POINTS TO LOVE THE KIDNEYS</vt:lpstr>
    </vt:vector>
  </TitlesOfParts>
  <Company>Sara Levin, MD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DOCTORING THE BEANS</dc:title>
  <dc:creator>Sara Levin</dc:creator>
  <cp:lastModifiedBy>sara levin</cp:lastModifiedBy>
  <cp:revision>39</cp:revision>
  <cp:lastPrinted>2014-02-04T06:24:29Z</cp:lastPrinted>
  <dcterms:created xsi:type="dcterms:W3CDTF">2014-02-02T19:54:18Z</dcterms:created>
  <dcterms:modified xsi:type="dcterms:W3CDTF">2014-02-11T17:38:22Z</dcterms:modified>
</cp:coreProperties>
</file>